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oboto Slab"/>
      <p:regular r:id="rId17"/>
      <p:bold r:id="rId18"/>
    </p:embeddedFon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Slab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font" Target="fonts/RobotoSlab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6427c6610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6427c66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621b30601_0_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621b30601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b621b30601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b621b30601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b621b30601_0_1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b621b30601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b621b30601_0_1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b621b3060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b621b30601_0_1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b621b3060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b621b30601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b621b30601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621b30601_0_20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621b30601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· Big circuit">
  <p:cSld name="BLANK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6"/>
          <p:cNvSpPr txBox="1"/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3" name="Google Shape;73;p16"/>
          <p:cNvSpPr txBox="1"/>
          <p:nvPr>
            <p:ph idx="2" type="body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4" name="Google Shape;74;p16"/>
          <p:cNvSpPr txBox="1"/>
          <p:nvPr>
            <p:ph idx="3" type="body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jp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lmm9.github.io/FinalProject_Disney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ctrTitle"/>
          </p:nvPr>
        </p:nvSpPr>
        <p:spPr>
          <a:xfrm>
            <a:off x="-50" y="975725"/>
            <a:ext cx="4917900" cy="33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Plan A Family Vacation using </a:t>
            </a:r>
            <a:r>
              <a:rPr lang="en">
                <a:solidFill>
                  <a:srgbClr val="FFFF00"/>
                </a:solidFill>
              </a:rPr>
              <a:t>Data Analysis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-50" y="3735650"/>
            <a:ext cx="49179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Laura M &amp; Kai H</a:t>
            </a:r>
            <a:endParaRPr b="1" sz="1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5" y="3"/>
            <a:ext cx="4918022" cy="975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7847" y="3"/>
            <a:ext cx="1530284" cy="975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3275" y="0"/>
            <a:ext cx="1460726" cy="974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4050" y="-709"/>
            <a:ext cx="1460726" cy="97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>
            <a:off x="0" y="0"/>
            <a:ext cx="9144000" cy="1133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 txBox="1"/>
          <p:nvPr>
            <p:ph idx="4294967295" type="ctrTitle"/>
          </p:nvPr>
        </p:nvSpPr>
        <p:spPr>
          <a:xfrm>
            <a:off x="1700550" y="0"/>
            <a:ext cx="74433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Credits</a:t>
            </a:r>
            <a:r>
              <a:rPr b="0" lang="en" sz="4400"/>
              <a:t> </a:t>
            </a:r>
            <a:endParaRPr b="0" sz="4400"/>
          </a:p>
        </p:txBody>
      </p:sp>
      <p:sp>
        <p:nvSpPr>
          <p:cNvPr id="194" name="Google Shape;194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0" y="1133700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Datasets</a:t>
            </a:r>
            <a:endParaRPr sz="2200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00550" cy="11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>
            <p:ph idx="4294967295" type="subTitle"/>
          </p:nvPr>
        </p:nvSpPr>
        <p:spPr>
          <a:xfrm>
            <a:off x="0" y="1618450"/>
            <a:ext cx="91440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uli"/>
              <a:buChar char="●"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Disney World Metadata and Ride Wait Time Datasets, TouringPlans.com, January 2015 - December 2019, https://www.touringplans.com/walt-disney-world/crowd-calendar/#DataSets, Accessed 22 December 2020.</a:t>
            </a:r>
            <a:endParaRPr b="1" sz="24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0" y="3324575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Photos</a:t>
            </a:r>
            <a:endParaRPr sz="2200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99" name="Google Shape;199;p27"/>
          <p:cNvSpPr txBox="1"/>
          <p:nvPr>
            <p:ph idx="4294967295" type="subTitle"/>
          </p:nvPr>
        </p:nvSpPr>
        <p:spPr>
          <a:xfrm>
            <a:off x="0" y="3865700"/>
            <a:ext cx="91440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Allears.net, </a:t>
            </a:r>
            <a:r>
              <a:rPr b="1" lang="en" sz="2400">
                <a:latin typeface="Muli"/>
                <a:ea typeface="Muli"/>
                <a:cs typeface="Muli"/>
                <a:sym typeface="Muli"/>
              </a:rPr>
              <a:t>disneytouristblog.com, tipstripflorida.com, touringplans.com, </a:t>
            </a:r>
            <a:r>
              <a:rPr b="1" lang="en" sz="2400">
                <a:latin typeface="Muli"/>
                <a:ea typeface="Muli"/>
                <a:cs typeface="Muli"/>
                <a:sym typeface="Muli"/>
              </a:rPr>
              <a:t>tripswithtykes.com, </a:t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-381000" lvl="0" marL="914400" rtl="0" algn="l">
              <a:spcBef>
                <a:spcPts val="1200"/>
              </a:spcBef>
              <a:spcAft>
                <a:spcPts val="0"/>
              </a:spcAft>
              <a:buSzPts val="2400"/>
              <a:buFont typeface="Muli"/>
              <a:buChar char="●"/>
            </a:pPr>
            <a:r>
              <a:t/>
            </a:r>
            <a:endParaRPr b="1" sz="24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209900" y="80500"/>
            <a:ext cx="4121700" cy="23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rgbClr val="FFFFFF"/>
                </a:solidFill>
              </a:rPr>
              <a:t>How ML can </a:t>
            </a:r>
            <a:r>
              <a:rPr lang="en" sz="3100">
                <a:solidFill>
                  <a:srgbClr val="FFFFFF"/>
                </a:solidFill>
              </a:rPr>
              <a:t>improve</a:t>
            </a:r>
            <a:r>
              <a:rPr lang="en" sz="3100">
                <a:solidFill>
                  <a:srgbClr val="FFFFFF"/>
                </a:solidFill>
              </a:rPr>
              <a:t> a family’s life  Post-Covid?</a:t>
            </a:r>
            <a:endParaRPr sz="3100">
              <a:solidFill>
                <a:srgbClr val="FFFFFF"/>
              </a:solidFill>
            </a:endParaRPr>
          </a:p>
        </p:txBody>
      </p:sp>
      <p:sp>
        <p:nvSpPr>
          <p:cNvPr id="205" name="Google Shape;205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5700" y="0"/>
            <a:ext cx="3478300" cy="18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9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3" name="Google Shape;213;p29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214" name="Google Shape;214;p29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215" name="Google Shape;215;p29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6" name="Google Shape;216;p29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17" name="Google Shape;217;p29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218" name="Google Shape;218;p29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19" name="Google Shape;219;p29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20" name="Google Shape;220;p29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221" name="Google Shape;221;p29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2" name="Google Shape;222;p29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223" name="Google Shape;223;p29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224" name="Google Shape;224;p29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225" name="Google Shape;225;p29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226" name="Google Shape;226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1237750" y="385075"/>
            <a:ext cx="33831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https://www.slidescarnival.com/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8" name="Google Shape;228;p29"/>
          <p:cNvSpPr txBox="1"/>
          <p:nvPr/>
        </p:nvSpPr>
        <p:spPr>
          <a:xfrm>
            <a:off x="5129750" y="495525"/>
            <a:ext cx="2791800" cy="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Muli"/>
                <a:ea typeface="Muli"/>
                <a:cs typeface="Muli"/>
                <a:sym typeface="Muli"/>
              </a:rPr>
              <a:t>Questions/ Comments Welcomed </a:t>
            </a:r>
            <a:endParaRPr>
              <a:solidFill>
                <a:srgbClr val="FF00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9"/>
          <p:cNvSpPr txBox="1"/>
          <p:nvPr>
            <p:ph idx="4294967295" type="ctrTitle"/>
          </p:nvPr>
        </p:nvSpPr>
        <p:spPr>
          <a:xfrm>
            <a:off x="1714500" y="0"/>
            <a:ext cx="7429500" cy="114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The</a:t>
            </a:r>
            <a:r>
              <a:rPr b="0" lang="en" sz="4400">
                <a:solidFill>
                  <a:srgbClr val="FFFF00"/>
                </a:solidFill>
              </a:rPr>
              <a:t> </a:t>
            </a:r>
            <a:r>
              <a:rPr b="0" lang="en" sz="4400">
                <a:solidFill>
                  <a:srgbClr val="FFFF00"/>
                </a:solidFill>
              </a:rPr>
              <a:t>Dilemma</a:t>
            </a:r>
            <a:r>
              <a:rPr b="0" lang="en" sz="4400"/>
              <a:t> </a:t>
            </a:r>
            <a:endParaRPr b="0" sz="4400"/>
          </a:p>
        </p:txBody>
      </p:sp>
      <p:sp>
        <p:nvSpPr>
          <p:cNvPr id="95" name="Google Shape;95;p19"/>
          <p:cNvSpPr txBox="1"/>
          <p:nvPr>
            <p:ph idx="4294967295" type="subTitle"/>
          </p:nvPr>
        </p:nvSpPr>
        <p:spPr>
          <a:xfrm>
            <a:off x="0" y="1525200"/>
            <a:ext cx="7541100" cy="20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Muli"/>
              <a:buChar char="●"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Missing out on travel</a:t>
            </a:r>
            <a:endParaRPr b="1" sz="3000">
              <a:latin typeface="Muli"/>
              <a:ea typeface="Muli"/>
              <a:cs typeface="Muli"/>
              <a:sym typeface="Muli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Muli"/>
              <a:buChar char="●"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Fun for families</a:t>
            </a:r>
            <a:endParaRPr b="1" sz="3000">
              <a:latin typeface="Muli"/>
              <a:ea typeface="Muli"/>
              <a:cs typeface="Muli"/>
              <a:sym typeface="Muli"/>
            </a:endParaRPr>
          </a:p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Muli"/>
              <a:buChar char="●"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Planning a family vacation</a:t>
            </a:r>
            <a:endParaRPr b="1" sz="300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543625" y="3166700"/>
            <a:ext cx="8600400" cy="1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Can we use Machine Learning to </a:t>
            </a:r>
            <a:endParaRPr b="1" sz="30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predict the wait time of Disney a</a:t>
            </a:r>
            <a:r>
              <a:rPr b="1" lang="en" sz="3000">
                <a:solidFill>
                  <a:srgbClr val="FFFF00"/>
                </a:solidFill>
              </a:rPr>
              <a:t>ttractions?</a:t>
            </a:r>
            <a:endParaRPr sz="2200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145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idx="4294967295" type="subTitle"/>
          </p:nvPr>
        </p:nvSpPr>
        <p:spPr>
          <a:xfrm>
            <a:off x="82700" y="4391000"/>
            <a:ext cx="7541100" cy="75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914400" rtl="0" algn="l">
              <a:spcBef>
                <a:spcPts val="0"/>
              </a:spcBef>
              <a:spcAft>
                <a:spcPts val="0"/>
              </a:spcAft>
              <a:buSzPts val="3000"/>
              <a:buFont typeface="Muli"/>
              <a:buChar char="●"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Touring Plans Dataset</a:t>
            </a:r>
            <a:endParaRPr b="1" sz="1800"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100" name="Google Shape;100;p19"/>
          <p:cNvGrpSpPr/>
          <p:nvPr/>
        </p:nvGrpSpPr>
        <p:grpSpPr>
          <a:xfrm>
            <a:off x="7133875" y="1224299"/>
            <a:ext cx="1346700" cy="2394000"/>
            <a:chOff x="7044500" y="1224299"/>
            <a:chExt cx="1346700" cy="2394000"/>
          </a:xfrm>
        </p:grpSpPr>
        <p:pic>
          <p:nvPicPr>
            <p:cNvPr id="101" name="Google Shape;101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95534" y="2564429"/>
              <a:ext cx="338747" cy="105387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2" name="Google Shape;102;p19"/>
            <p:cNvSpPr/>
            <p:nvPr/>
          </p:nvSpPr>
          <p:spPr>
            <a:xfrm>
              <a:off x="7044500" y="1224299"/>
              <a:ext cx="1346700" cy="1120200"/>
            </a:xfrm>
            <a:prstGeom prst="cloudCallout">
              <a:avLst>
                <a:gd fmla="val -20833" name="adj1"/>
                <a:gd fmla="val 62500" name="adj2"/>
              </a:avLst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3" name="Google Shape;103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85414" y="1651863"/>
              <a:ext cx="562212" cy="38836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0" y="0"/>
            <a:ext cx="9144000" cy="1133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4294967295" type="ctrTitle"/>
          </p:nvPr>
        </p:nvSpPr>
        <p:spPr>
          <a:xfrm>
            <a:off x="1700550" y="0"/>
            <a:ext cx="74433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400">
                <a:solidFill>
                  <a:srgbClr val="FFFF00"/>
                </a:solidFill>
              </a:rPr>
              <a:t>ETL </a:t>
            </a:r>
            <a:r>
              <a:rPr lang="en" sz="4400">
                <a:solidFill>
                  <a:srgbClr val="FFFF00"/>
                </a:solidFill>
              </a:rPr>
              <a:t>Process</a:t>
            </a:r>
            <a:r>
              <a:rPr b="0" lang="en" sz="4400"/>
              <a:t> </a:t>
            </a:r>
            <a:endParaRPr b="0" sz="4400"/>
          </a:p>
        </p:txBody>
      </p:sp>
      <p:sp>
        <p:nvSpPr>
          <p:cNvPr id="110" name="Google Shape;110;p20"/>
          <p:cNvSpPr txBox="1"/>
          <p:nvPr>
            <p:ph idx="4294967295" type="subTitle"/>
          </p:nvPr>
        </p:nvSpPr>
        <p:spPr>
          <a:xfrm>
            <a:off x="0" y="1616950"/>
            <a:ext cx="9144000" cy="16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7838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uli"/>
              <a:buChar char="●"/>
            </a:pPr>
            <a:r>
              <a:rPr b="1" lang="en" sz="2550">
                <a:latin typeface="Muli"/>
                <a:ea typeface="Muli"/>
                <a:cs typeface="Muli"/>
                <a:sym typeface="Muli"/>
              </a:rPr>
              <a:t>Metadata- 190 variables each day 2015-2019, csv</a:t>
            </a:r>
            <a:endParaRPr b="1" sz="2550">
              <a:latin typeface="Muli"/>
              <a:ea typeface="Muli"/>
              <a:cs typeface="Muli"/>
              <a:sym typeface="Muli"/>
            </a:endParaRPr>
          </a:p>
          <a:p>
            <a:pPr indent="-37838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uli"/>
              <a:buChar char="●"/>
            </a:pPr>
            <a:r>
              <a:rPr b="1" lang="en" sz="2550">
                <a:latin typeface="Muli"/>
                <a:ea typeface="Muli"/>
                <a:cs typeface="Muli"/>
                <a:sym typeface="Muli"/>
              </a:rPr>
              <a:t>Attraction wait times for most days </a:t>
            </a:r>
            <a:r>
              <a:rPr b="1" lang="en" sz="2550">
                <a:latin typeface="Muli"/>
                <a:ea typeface="Muli"/>
                <a:cs typeface="Muli"/>
                <a:sym typeface="Muli"/>
              </a:rPr>
              <a:t>2015-2019, csv</a:t>
            </a:r>
            <a:endParaRPr b="1" sz="2550">
              <a:latin typeface="Muli"/>
              <a:ea typeface="Muli"/>
              <a:cs typeface="Muli"/>
              <a:sym typeface="Muli"/>
            </a:endParaRPr>
          </a:p>
          <a:p>
            <a:pPr indent="-378380" lvl="0" marL="914400" rtl="0" algn="l">
              <a:spcBef>
                <a:spcPts val="0"/>
              </a:spcBef>
              <a:spcAft>
                <a:spcPts val="0"/>
              </a:spcAft>
              <a:buSzPct val="100000"/>
              <a:buFont typeface="Muli"/>
              <a:buChar char="●"/>
            </a:pPr>
            <a:r>
              <a:rPr b="1" lang="en" sz="2550">
                <a:latin typeface="Muli"/>
                <a:ea typeface="Muli"/>
                <a:cs typeface="Muli"/>
                <a:sym typeface="Muli"/>
              </a:rPr>
              <a:t>Decided on 5 attractions in Animal Kingdom Park</a:t>
            </a:r>
            <a:endParaRPr b="1" sz="255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0" y="1133700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Extraction</a:t>
            </a:r>
            <a:endParaRPr sz="2200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00550" cy="11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0" y="3335275"/>
            <a:ext cx="90294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●"/>
            </a:pPr>
            <a:r>
              <a:rPr b="1" lang="en"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Dropped 2 attractions- didn’t span entire date range</a:t>
            </a:r>
            <a:endParaRPr b="1" sz="2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●"/>
            </a:pPr>
            <a:r>
              <a:rPr b="1" lang="en"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Metadata had multiple entries for a date range</a:t>
            </a:r>
            <a:endParaRPr b="1" sz="2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●"/>
            </a:pPr>
            <a:r>
              <a:rPr b="1" lang="en"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Average wait time for each day </a:t>
            </a:r>
            <a:endParaRPr b="1" sz="2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810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●"/>
            </a:pPr>
            <a:r>
              <a:rPr b="1" lang="en"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Decided on 5 variables for ML model</a:t>
            </a:r>
            <a:endParaRPr b="1" sz="2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0" y="2816325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Cleaning- Python Pandas and </a:t>
            </a:r>
            <a:r>
              <a:rPr b="1" lang="en" sz="3000">
                <a:solidFill>
                  <a:srgbClr val="FFFF00"/>
                </a:solidFill>
                <a:latin typeface="Muli"/>
                <a:ea typeface="Muli"/>
                <a:cs typeface="Muli"/>
                <a:sym typeface="Muli"/>
              </a:rPr>
              <a:t>pgAdmin4</a:t>
            </a:r>
            <a:r>
              <a:rPr b="1" lang="en" sz="3000">
                <a:solidFill>
                  <a:srgbClr val="FFFF00"/>
                </a:solidFill>
              </a:rPr>
              <a:t> </a:t>
            </a:r>
            <a:endParaRPr sz="3000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0"/>
            <a:ext cx="9144000" cy="1133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idx="4294967295" type="ctrTitle"/>
          </p:nvPr>
        </p:nvSpPr>
        <p:spPr>
          <a:xfrm>
            <a:off x="1700550" y="0"/>
            <a:ext cx="74433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Machine Learning Prep</a:t>
            </a:r>
            <a:endParaRPr b="0" sz="4400"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0" y="1263525"/>
            <a:ext cx="4881000" cy="19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Char char="●"/>
            </a:pPr>
            <a:r>
              <a:rPr b="1" lang="en" sz="3000">
                <a:solidFill>
                  <a:srgbClr val="FFFF00"/>
                </a:solidFill>
              </a:rPr>
              <a:t>Converted variable values to integers</a:t>
            </a:r>
            <a:endParaRPr b="1" sz="3000">
              <a:solidFill>
                <a:srgbClr val="FFFF00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000"/>
              <a:buChar char="●"/>
            </a:pPr>
            <a:r>
              <a:rPr b="1" lang="en" sz="3000">
                <a:solidFill>
                  <a:srgbClr val="FFFF00"/>
                </a:solidFill>
              </a:rPr>
              <a:t>Random Forest</a:t>
            </a:r>
            <a:endParaRPr b="1" sz="3000">
              <a:solidFill>
                <a:srgbClr val="FFFF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00"/>
              </a:solidFill>
            </a:endParaRPr>
          </a:p>
          <a:p>
            <a:pPr indent="0" lvl="0" marL="5143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00"/>
              </a:solidFill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00550" cy="11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896" y="1231250"/>
            <a:ext cx="4204969" cy="198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900" y="3474462"/>
            <a:ext cx="4204975" cy="12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571" y="3214700"/>
            <a:ext cx="4561199" cy="1781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0" y="0"/>
            <a:ext cx="9144000" cy="1133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idx="4294967295" type="ctrTitle"/>
          </p:nvPr>
        </p:nvSpPr>
        <p:spPr>
          <a:xfrm>
            <a:off x="1700550" y="0"/>
            <a:ext cx="74433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Machine Learning</a:t>
            </a:r>
            <a:r>
              <a:rPr b="0" lang="en" sz="4400">
                <a:solidFill>
                  <a:srgbClr val="FFFF00"/>
                </a:solidFill>
              </a:rPr>
              <a:t> </a:t>
            </a:r>
            <a:r>
              <a:rPr lang="en" sz="4400">
                <a:solidFill>
                  <a:srgbClr val="FFFF00"/>
                </a:solidFill>
              </a:rPr>
              <a:t>Process</a:t>
            </a:r>
            <a:r>
              <a:rPr b="0" lang="en" sz="4400"/>
              <a:t> </a:t>
            </a:r>
            <a:endParaRPr b="0" sz="4400"/>
          </a:p>
        </p:txBody>
      </p:sp>
      <p:sp>
        <p:nvSpPr>
          <p:cNvPr id="134" name="Google Shape;134;p22"/>
          <p:cNvSpPr txBox="1"/>
          <p:nvPr>
            <p:ph idx="4294967295" type="subTitle"/>
          </p:nvPr>
        </p:nvSpPr>
        <p:spPr>
          <a:xfrm>
            <a:off x="0" y="1616950"/>
            <a:ext cx="8900400" cy="141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5125" lvl="0" marL="914400" rtl="0" algn="l">
              <a:spcBef>
                <a:spcPts val="0"/>
              </a:spcBef>
              <a:spcAft>
                <a:spcPts val="0"/>
              </a:spcAft>
              <a:buSzPts val="2150"/>
              <a:buFont typeface="Muli"/>
              <a:buChar char="●"/>
            </a:pPr>
            <a:r>
              <a:rPr b="1" lang="en" sz="2150">
                <a:latin typeface="Muli"/>
                <a:ea typeface="Muli"/>
                <a:cs typeface="Muli"/>
                <a:sym typeface="Muli"/>
              </a:rPr>
              <a:t>Accuracy:  59.47%</a:t>
            </a:r>
            <a:endParaRPr b="1" sz="2150">
              <a:latin typeface="Muli"/>
              <a:ea typeface="Muli"/>
              <a:cs typeface="Muli"/>
              <a:sym typeface="Muli"/>
            </a:endParaRPr>
          </a:p>
          <a:p>
            <a:pPr indent="-365125" lvl="0" marL="914400" rtl="0" algn="l">
              <a:spcBef>
                <a:spcPts val="0"/>
              </a:spcBef>
              <a:spcAft>
                <a:spcPts val="0"/>
              </a:spcAft>
              <a:buSzPts val="2150"/>
              <a:buFont typeface="Muli"/>
              <a:buChar char="●"/>
            </a:pPr>
            <a:r>
              <a:rPr b="1" lang="en" sz="2150">
                <a:latin typeface="Muli"/>
                <a:ea typeface="Muli"/>
                <a:cs typeface="Muli"/>
                <a:sym typeface="Muli"/>
              </a:rPr>
              <a:t>Mean Absolute Error:  12.91 minutes</a:t>
            </a:r>
            <a:endParaRPr b="1" sz="215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22"/>
          <p:cNvSpPr txBox="1"/>
          <p:nvPr/>
        </p:nvSpPr>
        <p:spPr>
          <a:xfrm>
            <a:off x="129000" y="1133700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Kilimanjaro Safari</a:t>
            </a:r>
            <a:endParaRPr sz="2200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37" name="Google Shape;1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00550" cy="11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1752" y="2356700"/>
            <a:ext cx="3162249" cy="27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391" y="3729295"/>
            <a:ext cx="1880658" cy="12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0" y="0"/>
            <a:ext cx="9144000" cy="1133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>
            <p:ph idx="4294967295" type="ctrTitle"/>
          </p:nvPr>
        </p:nvSpPr>
        <p:spPr>
          <a:xfrm>
            <a:off x="1700550" y="0"/>
            <a:ext cx="74433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Machine Learning</a:t>
            </a:r>
            <a:r>
              <a:rPr b="0" lang="en" sz="4400">
                <a:solidFill>
                  <a:srgbClr val="FFFF00"/>
                </a:solidFill>
              </a:rPr>
              <a:t> </a:t>
            </a:r>
            <a:r>
              <a:rPr lang="en" sz="4400">
                <a:solidFill>
                  <a:srgbClr val="FFFF00"/>
                </a:solidFill>
              </a:rPr>
              <a:t>Process</a:t>
            </a:r>
            <a:r>
              <a:rPr b="0" lang="en" sz="4400"/>
              <a:t> </a:t>
            </a:r>
            <a:endParaRPr b="0" sz="4400"/>
          </a:p>
        </p:txBody>
      </p:sp>
      <p:sp>
        <p:nvSpPr>
          <p:cNvPr id="146" name="Google Shape;146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00550" cy="11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3"/>
          <p:cNvSpPr txBox="1"/>
          <p:nvPr/>
        </p:nvSpPr>
        <p:spPr>
          <a:xfrm>
            <a:off x="0" y="1133700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Expedition Everest</a:t>
            </a:r>
            <a:endParaRPr sz="3000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49" name="Google Shape;149;p23"/>
          <p:cNvSpPr txBox="1"/>
          <p:nvPr>
            <p:ph idx="4294967295" type="subTitle"/>
          </p:nvPr>
        </p:nvSpPr>
        <p:spPr>
          <a:xfrm>
            <a:off x="0" y="1616950"/>
            <a:ext cx="9144000" cy="16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0525" lvl="0" marL="914400" rtl="0" algn="l">
              <a:spcBef>
                <a:spcPts val="0"/>
              </a:spcBef>
              <a:spcAft>
                <a:spcPts val="0"/>
              </a:spcAft>
              <a:buSzPts val="2550"/>
              <a:buFont typeface="Muli"/>
              <a:buChar char="●"/>
            </a:pPr>
            <a:r>
              <a:rPr b="1" lang="en" sz="2550">
                <a:latin typeface="Muli"/>
                <a:ea typeface="Muli"/>
                <a:cs typeface="Muli"/>
                <a:sym typeface="Muli"/>
              </a:rPr>
              <a:t>Accuracy:  70.68%</a:t>
            </a:r>
            <a:endParaRPr b="1" sz="2550">
              <a:latin typeface="Muli"/>
              <a:ea typeface="Muli"/>
              <a:cs typeface="Muli"/>
              <a:sym typeface="Muli"/>
            </a:endParaRPr>
          </a:p>
          <a:p>
            <a:pPr indent="-390525" lvl="0" marL="914400" rtl="0" algn="l">
              <a:spcBef>
                <a:spcPts val="0"/>
              </a:spcBef>
              <a:spcAft>
                <a:spcPts val="0"/>
              </a:spcAft>
              <a:buSzPts val="2550"/>
              <a:buFont typeface="Muli"/>
              <a:buChar char="●"/>
            </a:pPr>
            <a:r>
              <a:rPr b="1" lang="en" sz="2550">
                <a:latin typeface="Muli"/>
                <a:ea typeface="Muli"/>
                <a:cs typeface="Muli"/>
                <a:sym typeface="Muli"/>
              </a:rPr>
              <a:t>Mean Absolute Error:  8.3 minutes</a:t>
            </a:r>
            <a:endParaRPr b="1" sz="255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075" y="3633375"/>
            <a:ext cx="2154199" cy="14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6750" y="2580825"/>
            <a:ext cx="2754499" cy="2414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/>
          <p:nvPr/>
        </p:nvSpPr>
        <p:spPr>
          <a:xfrm>
            <a:off x="0" y="0"/>
            <a:ext cx="9144000" cy="1133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4"/>
          <p:cNvSpPr txBox="1"/>
          <p:nvPr>
            <p:ph idx="4294967295" type="ctrTitle"/>
          </p:nvPr>
        </p:nvSpPr>
        <p:spPr>
          <a:xfrm>
            <a:off x="1700550" y="0"/>
            <a:ext cx="74433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Machine Learning</a:t>
            </a:r>
            <a:r>
              <a:rPr b="0" lang="en" sz="4400">
                <a:solidFill>
                  <a:srgbClr val="FFFF00"/>
                </a:solidFill>
              </a:rPr>
              <a:t> </a:t>
            </a:r>
            <a:r>
              <a:rPr lang="en" sz="4400">
                <a:solidFill>
                  <a:srgbClr val="FFFF00"/>
                </a:solidFill>
              </a:rPr>
              <a:t>Process</a:t>
            </a:r>
            <a:r>
              <a:rPr b="0" lang="en" sz="4400"/>
              <a:t> </a:t>
            </a:r>
            <a:endParaRPr b="0" sz="4400"/>
          </a:p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0" y="1133700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DINOSAUR</a:t>
            </a:r>
            <a:endParaRPr sz="2200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00550" cy="11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idx="4294967295" type="subTitle"/>
          </p:nvPr>
        </p:nvSpPr>
        <p:spPr>
          <a:xfrm>
            <a:off x="0" y="1616950"/>
            <a:ext cx="9144000" cy="16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0525" lvl="0" marL="914400" rtl="0" algn="l">
              <a:spcBef>
                <a:spcPts val="0"/>
              </a:spcBef>
              <a:spcAft>
                <a:spcPts val="0"/>
              </a:spcAft>
              <a:buSzPts val="2550"/>
              <a:buFont typeface="Muli"/>
              <a:buChar char="●"/>
            </a:pPr>
            <a:r>
              <a:rPr b="1" lang="en" sz="2550">
                <a:latin typeface="Muli"/>
                <a:ea typeface="Muli"/>
                <a:cs typeface="Muli"/>
                <a:sym typeface="Muli"/>
              </a:rPr>
              <a:t>Accuracy: 71.63%</a:t>
            </a:r>
            <a:endParaRPr b="1" sz="2550">
              <a:latin typeface="Muli"/>
              <a:ea typeface="Muli"/>
              <a:cs typeface="Muli"/>
              <a:sym typeface="Muli"/>
            </a:endParaRPr>
          </a:p>
          <a:p>
            <a:pPr indent="-390525" lvl="0" marL="914400" rtl="0" algn="l">
              <a:spcBef>
                <a:spcPts val="0"/>
              </a:spcBef>
              <a:spcAft>
                <a:spcPts val="0"/>
              </a:spcAft>
              <a:buSzPts val="2550"/>
              <a:buFont typeface="Muli"/>
              <a:buChar char="●"/>
            </a:pPr>
            <a:r>
              <a:rPr b="1" lang="en" sz="2550">
                <a:latin typeface="Muli"/>
                <a:ea typeface="Muli"/>
                <a:cs typeface="Muli"/>
                <a:sym typeface="Muli"/>
              </a:rPr>
              <a:t>Mean Absolute Error:  6.8 minutes</a:t>
            </a:r>
            <a:endParaRPr b="1" sz="2550">
              <a:latin typeface="Muli"/>
              <a:ea typeface="Muli"/>
              <a:cs typeface="Muli"/>
              <a:sym typeface="Muli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988" y="2598324"/>
            <a:ext cx="2773974" cy="2428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8525" y="3831953"/>
            <a:ext cx="2123225" cy="119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0" y="0"/>
            <a:ext cx="9144000" cy="1133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idx="4294967295" type="ctrTitle"/>
          </p:nvPr>
        </p:nvSpPr>
        <p:spPr>
          <a:xfrm>
            <a:off x="1700550" y="0"/>
            <a:ext cx="74433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Machine Learning</a:t>
            </a:r>
            <a:r>
              <a:rPr b="0" lang="en" sz="4400">
                <a:solidFill>
                  <a:srgbClr val="FFFF00"/>
                </a:solidFill>
              </a:rPr>
              <a:t> </a:t>
            </a:r>
            <a:r>
              <a:rPr lang="en" sz="4400">
                <a:solidFill>
                  <a:srgbClr val="FFFF00"/>
                </a:solidFill>
              </a:rPr>
              <a:t>Process</a:t>
            </a:r>
            <a:r>
              <a:rPr b="0" lang="en" sz="4400"/>
              <a:t> </a:t>
            </a:r>
            <a:endParaRPr b="0" sz="4400"/>
          </a:p>
        </p:txBody>
      </p:sp>
      <p:sp>
        <p:nvSpPr>
          <p:cNvPr id="170" name="Google Shape;170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0" y="1240875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ML Predictions</a:t>
            </a:r>
            <a:endParaRPr sz="2200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00550" cy="11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>
            <p:ph idx="4294967295" type="subTitle"/>
          </p:nvPr>
        </p:nvSpPr>
        <p:spPr>
          <a:xfrm>
            <a:off x="0" y="1835775"/>
            <a:ext cx="91440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uli"/>
              <a:buChar char="●"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Created csv and converted to json</a:t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uli"/>
              <a:buChar char="●"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Created html file to display table </a:t>
            </a:r>
            <a:r>
              <a:rPr b="1" lang="en" sz="2400">
                <a:latin typeface="Muli"/>
                <a:ea typeface="Muli"/>
                <a:cs typeface="Muli"/>
                <a:sym typeface="Muli"/>
              </a:rPr>
              <a:t>with javascript code to </a:t>
            </a:r>
            <a:r>
              <a:rPr b="1" lang="en" sz="2400">
                <a:latin typeface="Muli"/>
                <a:ea typeface="Muli"/>
                <a:cs typeface="Muli"/>
                <a:sym typeface="Muli"/>
              </a:rPr>
              <a:t>select specific date and display values on button-click</a:t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uli"/>
              <a:buChar char="●"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Created GitHub pages site</a:t>
            </a:r>
            <a:endParaRPr b="1" sz="24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0" y="4172175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 u="sng">
                <a:solidFill>
                  <a:schemeClr val="hlink"/>
                </a:solidFill>
                <a:hlinkClick r:id="rId4"/>
              </a:rPr>
              <a:t>https://lmm9.github.io/FinalProject_Disney/</a:t>
            </a:r>
            <a:endParaRPr sz="2200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0" y="0"/>
            <a:ext cx="9144000" cy="1133700"/>
          </a:xfrm>
          <a:prstGeom prst="rect">
            <a:avLst/>
          </a:prstGeom>
          <a:solidFill>
            <a:srgbClr val="07376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4294967295" type="ctrTitle"/>
          </p:nvPr>
        </p:nvSpPr>
        <p:spPr>
          <a:xfrm>
            <a:off x="1700550" y="0"/>
            <a:ext cx="7443300" cy="11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00"/>
                </a:solidFill>
              </a:rPr>
              <a:t>Project Wrap Up</a:t>
            </a:r>
            <a:r>
              <a:rPr b="0" lang="en" sz="4400"/>
              <a:t> </a:t>
            </a:r>
            <a:endParaRPr b="0" sz="4400"/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0" y="1240875"/>
            <a:ext cx="91440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00"/>
                </a:solidFill>
              </a:rPr>
              <a:t>Next Steps</a:t>
            </a:r>
            <a:endParaRPr sz="2200">
              <a:solidFill>
                <a:srgbClr val="FFFF00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700550" cy="11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 txBox="1"/>
          <p:nvPr>
            <p:ph idx="4294967295" type="subTitle"/>
          </p:nvPr>
        </p:nvSpPr>
        <p:spPr>
          <a:xfrm>
            <a:off x="0" y="1835775"/>
            <a:ext cx="9144000" cy="23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uli"/>
              <a:buChar char="●"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Include more attractions and parks</a:t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Muli"/>
              <a:buChar char="●"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Create ML models to predict based on the hour or minute</a:t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4400" y="327528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301" y="3275300"/>
            <a:ext cx="2587112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03788" y="3275300"/>
            <a:ext cx="2742908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